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6" r:id="rId3"/>
    <p:sldId id="267" r:id="rId4"/>
    <p:sldId id="268" r:id="rId5"/>
    <p:sldId id="260" r:id="rId6"/>
    <p:sldId id="259" r:id="rId7"/>
    <p:sldId id="261" r:id="rId8"/>
    <p:sldId id="262" r:id="rId9"/>
    <p:sldId id="257" r:id="rId10"/>
    <p:sldId id="263" r:id="rId11"/>
    <p:sldId id="264" r:id="rId12"/>
    <p:sldId id="265" r:id="rId13"/>
    <p:sldId id="258"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8"/>
    <p:restoredTop sz="94689"/>
  </p:normalViewPr>
  <p:slideViewPr>
    <p:cSldViewPr snapToGrid="0">
      <p:cViewPr varScale="1">
        <p:scale>
          <a:sx n="102" d="100"/>
          <a:sy n="102" d="100"/>
        </p:scale>
        <p:origin x="224"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16796-F8E3-4DE8-9494-09DAE6D9D5D2}" type="datetimeFigureOut">
              <a:rPr lang="zh-CN" altLang="en-US" smtClean="0"/>
              <a:t>2024/3/4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18A9E-E032-4130-A4B8-24E5039C8CCA}" type="slidenum">
              <a:rPr lang="zh-CN" altLang="en-US" smtClean="0"/>
              <a:t>‹#›</a:t>
            </a:fld>
            <a:endParaRPr lang="zh-CN" altLang="en-US"/>
          </a:p>
        </p:txBody>
      </p:sp>
    </p:spTree>
    <p:extLst>
      <p:ext uri="{BB962C8B-B14F-4D97-AF65-F5344CB8AC3E}">
        <p14:creationId xmlns:p14="http://schemas.microsoft.com/office/powerpoint/2010/main" val="3381285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left figure shows that microbial functional genes significantly decrease with the increasing geographic distance, which could be due to differences in land management, drought history and climatic variables. But this was not the case for microbial communities that carry the functional genes.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distance decay model of microbiome function and composition demonstrates asynchronous changes with increasing geographic distance, which may indicate decoupling between community function and structure.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functional similarity of microbiome is ~30% when the distance is close, and decreases to ~18% when is furthest.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But when we look at the right figure, it appears that there is a lot of similarity (~80%) among samples, even at really far geographic distances. This seems a bit strange.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4C18A9E-E032-4130-A4B8-24E5039C8CCA}" type="slidenum">
              <a:rPr lang="zh-CN" altLang="en-US" smtClean="0"/>
              <a:t>6</a:t>
            </a:fld>
            <a:endParaRPr lang="zh-CN" altLang="en-US"/>
          </a:p>
        </p:txBody>
      </p:sp>
    </p:spTree>
    <p:extLst>
      <p:ext uri="{BB962C8B-B14F-4D97-AF65-F5344CB8AC3E}">
        <p14:creationId xmlns:p14="http://schemas.microsoft.com/office/powerpoint/2010/main" val="419440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We used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dbRDA</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to explore the relationship between microbial functional gene composition and selected environmental parameters. We step through all combinations of explanatory variables in our model, the function returns the model with the lowest AIC 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4C18A9E-E032-4130-A4B8-24E5039C8CCA}" type="slidenum">
              <a:rPr lang="zh-CN" altLang="en-US" smtClean="0"/>
              <a:t>9</a:t>
            </a:fld>
            <a:endParaRPr lang="zh-CN" altLang="en-US"/>
          </a:p>
        </p:txBody>
      </p:sp>
    </p:spTree>
    <p:extLst>
      <p:ext uri="{BB962C8B-B14F-4D97-AF65-F5344CB8AC3E}">
        <p14:creationId xmlns:p14="http://schemas.microsoft.com/office/powerpoint/2010/main" val="60430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30BF2-41F4-00A5-738C-6CE0FE49C0F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5EDC883-29BB-F2B4-4E9A-7A39A2EE82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ACBF621-F4F5-7757-C4AA-8EEAA4F45EC3}"/>
              </a:ext>
            </a:extLst>
          </p:cNvPr>
          <p:cNvSpPr>
            <a:spLocks noGrp="1"/>
          </p:cNvSpPr>
          <p:nvPr>
            <p:ph type="dt" sz="half" idx="10"/>
          </p:nvPr>
        </p:nvSpPr>
        <p:spPr/>
        <p:txBody>
          <a:bodyPr/>
          <a:lstStyle/>
          <a:p>
            <a:fld id="{21F00A1F-75B7-42B5-8410-AD4BDF4DAAB8}"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C144ABC4-CE9D-8190-1914-8FA774E3C9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97B62C-A6BD-4960-4729-6600366CE37C}"/>
              </a:ext>
            </a:extLst>
          </p:cNvPr>
          <p:cNvSpPr>
            <a:spLocks noGrp="1"/>
          </p:cNvSpPr>
          <p:nvPr>
            <p:ph type="sldNum" sz="quarter" idx="12"/>
          </p:nvPr>
        </p:nvSpPr>
        <p:spPr/>
        <p:txBody>
          <a:body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1957298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B6ABB-3D3E-DF80-9A5F-BD29AC5DD8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F3C1902-1B51-9103-A333-5CFBCE4B811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CA4826-3846-4D7B-B77A-14ABF61F7CCD}"/>
              </a:ext>
            </a:extLst>
          </p:cNvPr>
          <p:cNvSpPr>
            <a:spLocks noGrp="1"/>
          </p:cNvSpPr>
          <p:nvPr>
            <p:ph type="dt" sz="half" idx="10"/>
          </p:nvPr>
        </p:nvSpPr>
        <p:spPr/>
        <p:txBody>
          <a:bodyPr/>
          <a:lstStyle/>
          <a:p>
            <a:fld id="{21F00A1F-75B7-42B5-8410-AD4BDF4DAAB8}"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1A6E8E2E-451E-8C5A-0738-2CE9A10DD2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F7FFFD-2802-FE4F-CECA-23BE575CB424}"/>
              </a:ext>
            </a:extLst>
          </p:cNvPr>
          <p:cNvSpPr>
            <a:spLocks noGrp="1"/>
          </p:cNvSpPr>
          <p:nvPr>
            <p:ph type="sldNum" sz="quarter" idx="12"/>
          </p:nvPr>
        </p:nvSpPr>
        <p:spPr/>
        <p:txBody>
          <a:body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401576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636CE44-1D0C-F356-918E-4AB5BDAAB9A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6AD1C17-EC9F-4C43-DA27-B36C733D837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C7A881-9358-0DA7-1A50-272A82F878DD}"/>
              </a:ext>
            </a:extLst>
          </p:cNvPr>
          <p:cNvSpPr>
            <a:spLocks noGrp="1"/>
          </p:cNvSpPr>
          <p:nvPr>
            <p:ph type="dt" sz="half" idx="10"/>
          </p:nvPr>
        </p:nvSpPr>
        <p:spPr/>
        <p:txBody>
          <a:bodyPr/>
          <a:lstStyle/>
          <a:p>
            <a:fld id="{21F00A1F-75B7-42B5-8410-AD4BDF4DAAB8}"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96776A8A-FA49-E018-1293-3F6AB043B1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D6E619-47E8-256B-8B43-392611922604}"/>
              </a:ext>
            </a:extLst>
          </p:cNvPr>
          <p:cNvSpPr>
            <a:spLocks noGrp="1"/>
          </p:cNvSpPr>
          <p:nvPr>
            <p:ph type="sldNum" sz="quarter" idx="12"/>
          </p:nvPr>
        </p:nvSpPr>
        <p:spPr/>
        <p:txBody>
          <a:body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379051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DAAF25-2EF1-4416-3DCB-A439014B93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52FD9A-6FF8-7B64-ECB8-FF9C94531F2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C31DF8-C59E-90AF-3B6E-C99D851A6886}"/>
              </a:ext>
            </a:extLst>
          </p:cNvPr>
          <p:cNvSpPr>
            <a:spLocks noGrp="1"/>
          </p:cNvSpPr>
          <p:nvPr>
            <p:ph type="dt" sz="half" idx="10"/>
          </p:nvPr>
        </p:nvSpPr>
        <p:spPr/>
        <p:txBody>
          <a:bodyPr/>
          <a:lstStyle/>
          <a:p>
            <a:fld id="{21F00A1F-75B7-42B5-8410-AD4BDF4DAAB8}"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85B488B9-9D8F-0F3E-8918-20C30F077B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49FA66-198E-65B2-56AA-3D7A933091CA}"/>
              </a:ext>
            </a:extLst>
          </p:cNvPr>
          <p:cNvSpPr>
            <a:spLocks noGrp="1"/>
          </p:cNvSpPr>
          <p:nvPr>
            <p:ph type="sldNum" sz="quarter" idx="12"/>
          </p:nvPr>
        </p:nvSpPr>
        <p:spPr/>
        <p:txBody>
          <a:body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94573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DB97B-D57D-59F5-D6E8-C864F8F06E6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A5414E8-4DD6-DA98-9E3A-09E000AADB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3AB793B-C32F-DDA1-1DFE-549BA6A28C52}"/>
              </a:ext>
            </a:extLst>
          </p:cNvPr>
          <p:cNvSpPr>
            <a:spLocks noGrp="1"/>
          </p:cNvSpPr>
          <p:nvPr>
            <p:ph type="dt" sz="half" idx="10"/>
          </p:nvPr>
        </p:nvSpPr>
        <p:spPr/>
        <p:txBody>
          <a:bodyPr/>
          <a:lstStyle/>
          <a:p>
            <a:fld id="{21F00A1F-75B7-42B5-8410-AD4BDF4DAAB8}"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6203AA8F-76C6-C8C0-772F-EFBD3A8684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BDB89A-F7DA-DBC1-9551-1D070E84BFAC}"/>
              </a:ext>
            </a:extLst>
          </p:cNvPr>
          <p:cNvSpPr>
            <a:spLocks noGrp="1"/>
          </p:cNvSpPr>
          <p:nvPr>
            <p:ph type="sldNum" sz="quarter" idx="12"/>
          </p:nvPr>
        </p:nvSpPr>
        <p:spPr/>
        <p:txBody>
          <a:body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4106122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6162D-9E9A-E461-7E37-0C6853AFDF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C0B15A-8BE4-2A8A-A645-825C5B7B073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B4A1DAE-ADE8-C04A-6D12-341075007CA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66555B6-C284-BCD2-1B47-9CA85D5C6B1B}"/>
              </a:ext>
            </a:extLst>
          </p:cNvPr>
          <p:cNvSpPr>
            <a:spLocks noGrp="1"/>
          </p:cNvSpPr>
          <p:nvPr>
            <p:ph type="dt" sz="half" idx="10"/>
          </p:nvPr>
        </p:nvSpPr>
        <p:spPr/>
        <p:txBody>
          <a:bodyPr/>
          <a:lstStyle/>
          <a:p>
            <a:fld id="{21F00A1F-75B7-42B5-8410-AD4BDF4DAAB8}" type="datetimeFigureOut">
              <a:rPr lang="zh-CN" altLang="en-US" smtClean="0"/>
              <a:t>2024/3/4</a:t>
            </a:fld>
            <a:endParaRPr lang="zh-CN" altLang="en-US"/>
          </a:p>
        </p:txBody>
      </p:sp>
      <p:sp>
        <p:nvSpPr>
          <p:cNvPr id="6" name="页脚占位符 5">
            <a:extLst>
              <a:ext uri="{FF2B5EF4-FFF2-40B4-BE49-F238E27FC236}">
                <a16:creationId xmlns:a16="http://schemas.microsoft.com/office/drawing/2014/main" id="{2F199130-DB7F-6B15-5102-2C3666A6F2A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CCC8EE-AF31-E57B-E22C-C00E1B01A4A1}"/>
              </a:ext>
            </a:extLst>
          </p:cNvPr>
          <p:cNvSpPr>
            <a:spLocks noGrp="1"/>
          </p:cNvSpPr>
          <p:nvPr>
            <p:ph type="sldNum" sz="quarter" idx="12"/>
          </p:nvPr>
        </p:nvSpPr>
        <p:spPr/>
        <p:txBody>
          <a:body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1001066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955A4-FD68-1F39-44AF-DA621B806A6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1B44A29-4917-60CF-B551-B218BD5F65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E56294-41BA-8145-3679-2BE44061D9F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1D86E20-608F-D8A1-33D4-09783F3A5A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C4F5002-2654-8EFA-5CA8-6992E607006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51DB32F-2DFD-2058-610A-7FCCDFE126F0}"/>
              </a:ext>
            </a:extLst>
          </p:cNvPr>
          <p:cNvSpPr>
            <a:spLocks noGrp="1"/>
          </p:cNvSpPr>
          <p:nvPr>
            <p:ph type="dt" sz="half" idx="10"/>
          </p:nvPr>
        </p:nvSpPr>
        <p:spPr/>
        <p:txBody>
          <a:bodyPr/>
          <a:lstStyle/>
          <a:p>
            <a:fld id="{21F00A1F-75B7-42B5-8410-AD4BDF4DAAB8}" type="datetimeFigureOut">
              <a:rPr lang="zh-CN" altLang="en-US" smtClean="0"/>
              <a:t>2024/3/4</a:t>
            </a:fld>
            <a:endParaRPr lang="zh-CN" altLang="en-US"/>
          </a:p>
        </p:txBody>
      </p:sp>
      <p:sp>
        <p:nvSpPr>
          <p:cNvPr id="8" name="页脚占位符 7">
            <a:extLst>
              <a:ext uri="{FF2B5EF4-FFF2-40B4-BE49-F238E27FC236}">
                <a16:creationId xmlns:a16="http://schemas.microsoft.com/office/drawing/2014/main" id="{2FEC2E7C-633C-293A-5A50-28AE821773C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5CDD5F-7A3F-BFCF-F787-2CA50160266B}"/>
              </a:ext>
            </a:extLst>
          </p:cNvPr>
          <p:cNvSpPr>
            <a:spLocks noGrp="1"/>
          </p:cNvSpPr>
          <p:nvPr>
            <p:ph type="sldNum" sz="quarter" idx="12"/>
          </p:nvPr>
        </p:nvSpPr>
        <p:spPr/>
        <p:txBody>
          <a:body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1588393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3DB46-8C1A-56A4-1279-1B0A7168228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F47AE6-AA48-79D6-C9BA-73F580DE63CA}"/>
              </a:ext>
            </a:extLst>
          </p:cNvPr>
          <p:cNvSpPr>
            <a:spLocks noGrp="1"/>
          </p:cNvSpPr>
          <p:nvPr>
            <p:ph type="dt" sz="half" idx="10"/>
          </p:nvPr>
        </p:nvSpPr>
        <p:spPr/>
        <p:txBody>
          <a:bodyPr/>
          <a:lstStyle/>
          <a:p>
            <a:fld id="{21F00A1F-75B7-42B5-8410-AD4BDF4DAAB8}" type="datetimeFigureOut">
              <a:rPr lang="zh-CN" altLang="en-US" smtClean="0"/>
              <a:t>2024/3/4</a:t>
            </a:fld>
            <a:endParaRPr lang="zh-CN" altLang="en-US"/>
          </a:p>
        </p:txBody>
      </p:sp>
      <p:sp>
        <p:nvSpPr>
          <p:cNvPr id="4" name="页脚占位符 3">
            <a:extLst>
              <a:ext uri="{FF2B5EF4-FFF2-40B4-BE49-F238E27FC236}">
                <a16:creationId xmlns:a16="http://schemas.microsoft.com/office/drawing/2014/main" id="{52E8FC98-F947-DA9A-E5EC-165A14CD83B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30AC35B-4646-7911-7C51-D6B86B3F0620}"/>
              </a:ext>
            </a:extLst>
          </p:cNvPr>
          <p:cNvSpPr>
            <a:spLocks noGrp="1"/>
          </p:cNvSpPr>
          <p:nvPr>
            <p:ph type="sldNum" sz="quarter" idx="12"/>
          </p:nvPr>
        </p:nvSpPr>
        <p:spPr/>
        <p:txBody>
          <a:body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224322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DD60D79-6B84-745C-97A3-1C0F8E9CB37C}"/>
              </a:ext>
            </a:extLst>
          </p:cNvPr>
          <p:cNvSpPr>
            <a:spLocks noGrp="1"/>
          </p:cNvSpPr>
          <p:nvPr>
            <p:ph type="dt" sz="half" idx="10"/>
          </p:nvPr>
        </p:nvSpPr>
        <p:spPr/>
        <p:txBody>
          <a:bodyPr/>
          <a:lstStyle/>
          <a:p>
            <a:fld id="{21F00A1F-75B7-42B5-8410-AD4BDF4DAAB8}" type="datetimeFigureOut">
              <a:rPr lang="zh-CN" altLang="en-US" smtClean="0"/>
              <a:t>2024/3/4</a:t>
            </a:fld>
            <a:endParaRPr lang="zh-CN" altLang="en-US"/>
          </a:p>
        </p:txBody>
      </p:sp>
      <p:sp>
        <p:nvSpPr>
          <p:cNvPr id="3" name="页脚占位符 2">
            <a:extLst>
              <a:ext uri="{FF2B5EF4-FFF2-40B4-BE49-F238E27FC236}">
                <a16:creationId xmlns:a16="http://schemas.microsoft.com/office/drawing/2014/main" id="{5D4B10B9-67AC-3929-A96A-3485570701E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F8C4825-E0C1-3824-25F8-D924ABA2CD56}"/>
              </a:ext>
            </a:extLst>
          </p:cNvPr>
          <p:cNvSpPr>
            <a:spLocks noGrp="1"/>
          </p:cNvSpPr>
          <p:nvPr>
            <p:ph type="sldNum" sz="quarter" idx="12"/>
          </p:nvPr>
        </p:nvSpPr>
        <p:spPr/>
        <p:txBody>
          <a:body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2363721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FBC723-473F-BB9B-1247-046AFFC073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06E788-6948-EE7B-CAF5-6F28570D8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A43DF4A-82A3-42D6-91B8-C231741B9F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147DAB-EFF5-40F2-CF77-33AB9D15016C}"/>
              </a:ext>
            </a:extLst>
          </p:cNvPr>
          <p:cNvSpPr>
            <a:spLocks noGrp="1"/>
          </p:cNvSpPr>
          <p:nvPr>
            <p:ph type="dt" sz="half" idx="10"/>
          </p:nvPr>
        </p:nvSpPr>
        <p:spPr/>
        <p:txBody>
          <a:bodyPr/>
          <a:lstStyle/>
          <a:p>
            <a:fld id="{21F00A1F-75B7-42B5-8410-AD4BDF4DAAB8}" type="datetimeFigureOut">
              <a:rPr lang="zh-CN" altLang="en-US" smtClean="0"/>
              <a:t>2024/3/4</a:t>
            </a:fld>
            <a:endParaRPr lang="zh-CN" altLang="en-US"/>
          </a:p>
        </p:txBody>
      </p:sp>
      <p:sp>
        <p:nvSpPr>
          <p:cNvPr id="6" name="页脚占位符 5">
            <a:extLst>
              <a:ext uri="{FF2B5EF4-FFF2-40B4-BE49-F238E27FC236}">
                <a16:creationId xmlns:a16="http://schemas.microsoft.com/office/drawing/2014/main" id="{691D6796-C6F9-BA48-9355-FC4F55EDB9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0FDAEE-4743-BA70-3387-4942BA7138ED}"/>
              </a:ext>
            </a:extLst>
          </p:cNvPr>
          <p:cNvSpPr>
            <a:spLocks noGrp="1"/>
          </p:cNvSpPr>
          <p:nvPr>
            <p:ph type="sldNum" sz="quarter" idx="12"/>
          </p:nvPr>
        </p:nvSpPr>
        <p:spPr/>
        <p:txBody>
          <a:body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140414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E5F15-5741-66A6-4D26-66B4026CB4A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C00625-D895-BF10-1B2B-7A273F8D62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74BE1C9-D357-CEAE-8001-1B53DD8C6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836326F-1B2B-7F4C-D9AB-8B460E5D88B7}"/>
              </a:ext>
            </a:extLst>
          </p:cNvPr>
          <p:cNvSpPr>
            <a:spLocks noGrp="1"/>
          </p:cNvSpPr>
          <p:nvPr>
            <p:ph type="dt" sz="half" idx="10"/>
          </p:nvPr>
        </p:nvSpPr>
        <p:spPr/>
        <p:txBody>
          <a:bodyPr/>
          <a:lstStyle/>
          <a:p>
            <a:fld id="{21F00A1F-75B7-42B5-8410-AD4BDF4DAAB8}" type="datetimeFigureOut">
              <a:rPr lang="zh-CN" altLang="en-US" smtClean="0"/>
              <a:t>2024/3/4</a:t>
            </a:fld>
            <a:endParaRPr lang="zh-CN" altLang="en-US"/>
          </a:p>
        </p:txBody>
      </p:sp>
      <p:sp>
        <p:nvSpPr>
          <p:cNvPr id="6" name="页脚占位符 5">
            <a:extLst>
              <a:ext uri="{FF2B5EF4-FFF2-40B4-BE49-F238E27FC236}">
                <a16:creationId xmlns:a16="http://schemas.microsoft.com/office/drawing/2014/main" id="{903620DE-C417-F9AE-C5EF-00C278AD533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DBB487-6A5B-92C8-0756-0030DEA5C289}"/>
              </a:ext>
            </a:extLst>
          </p:cNvPr>
          <p:cNvSpPr>
            <a:spLocks noGrp="1"/>
          </p:cNvSpPr>
          <p:nvPr>
            <p:ph type="sldNum" sz="quarter" idx="12"/>
          </p:nvPr>
        </p:nvSpPr>
        <p:spPr/>
        <p:txBody>
          <a:body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192517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2043A20-1216-036C-226C-CB1E6368C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1764A14-B965-27B3-1A13-F6BADC8733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4016C0B-DDAE-3474-850B-3716BF8CEE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F00A1F-75B7-42B5-8410-AD4BDF4DAAB8}" type="datetimeFigureOut">
              <a:rPr lang="zh-CN" altLang="en-US" smtClean="0"/>
              <a:t>2024/3/4</a:t>
            </a:fld>
            <a:endParaRPr lang="zh-CN" altLang="en-US"/>
          </a:p>
        </p:txBody>
      </p:sp>
      <p:sp>
        <p:nvSpPr>
          <p:cNvPr id="5" name="页脚占位符 4">
            <a:extLst>
              <a:ext uri="{FF2B5EF4-FFF2-40B4-BE49-F238E27FC236}">
                <a16:creationId xmlns:a16="http://schemas.microsoft.com/office/drawing/2014/main" id="{BCCEFC62-B563-DC35-7A20-FE9B2110E9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C828D255-3899-E75D-01A3-7866C678D1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944864-0750-4EE3-BDE8-0DD366815295}" type="slidenum">
              <a:rPr lang="zh-CN" altLang="en-US" smtClean="0"/>
              <a:t>‹#›</a:t>
            </a:fld>
            <a:endParaRPr lang="zh-CN" altLang="en-US"/>
          </a:p>
        </p:txBody>
      </p:sp>
    </p:spTree>
    <p:extLst>
      <p:ext uri="{BB962C8B-B14F-4D97-AF65-F5344CB8AC3E}">
        <p14:creationId xmlns:p14="http://schemas.microsoft.com/office/powerpoint/2010/main" val="3476900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9EEE0B9-6FD1-AE4D-EE70-9D8BF87FFE60}"/>
              </a:ext>
            </a:extLst>
          </p:cNvPr>
          <p:cNvSpPr txBox="1"/>
          <p:nvPr/>
        </p:nvSpPr>
        <p:spPr>
          <a:xfrm>
            <a:off x="688933" y="1072252"/>
            <a:ext cx="10897642" cy="4832092"/>
          </a:xfrm>
          <a:prstGeom prst="rect">
            <a:avLst/>
          </a:prstGeom>
          <a:noFill/>
        </p:spPr>
        <p:txBody>
          <a:bodyPr wrap="square" rtlCol="0">
            <a:spAutoFit/>
          </a:bodyPr>
          <a:lstStyle/>
          <a:p>
            <a:pPr algn="ctr"/>
            <a:r>
              <a:rPr lang="en-US" altLang="zh-CN" sz="3600" b="1" dirty="0"/>
              <a:t>Preliminary analysis results of metagenomic data</a:t>
            </a:r>
          </a:p>
          <a:p>
            <a:pPr algn="ctr"/>
            <a:endParaRPr lang="en-US" altLang="zh-CN" sz="3200" b="1" dirty="0"/>
          </a:p>
          <a:p>
            <a:pPr algn="ctr"/>
            <a:r>
              <a:rPr lang="en-US" altLang="zh-CN" sz="2400" b="1" dirty="0"/>
              <a:t>How to conceive a metagenomic data paper?</a:t>
            </a:r>
          </a:p>
          <a:p>
            <a:pPr algn="ctr"/>
            <a:endParaRPr lang="en-US" altLang="zh-CN" sz="2400" b="1" dirty="0"/>
          </a:p>
          <a:p>
            <a:pPr algn="ctr"/>
            <a:endParaRPr lang="en-US" altLang="zh-CN" sz="3200" b="1" dirty="0"/>
          </a:p>
          <a:p>
            <a:pPr algn="ctr"/>
            <a:r>
              <a:rPr lang="en-US" altLang="zh-CN" sz="2800" b="1" dirty="0" err="1"/>
              <a:t>Jipeng</a:t>
            </a:r>
            <a:r>
              <a:rPr lang="en-US" altLang="zh-CN" sz="2800" b="1"/>
              <a:t> Luo</a:t>
            </a:r>
          </a:p>
          <a:p>
            <a:pPr algn="ctr"/>
            <a:endParaRPr lang="en-US" altLang="zh-CN" sz="2800" b="1" dirty="0"/>
          </a:p>
          <a:p>
            <a:pPr algn="ctr"/>
            <a:endParaRPr lang="en-US" altLang="zh-CN" sz="3200" b="1" dirty="0"/>
          </a:p>
          <a:p>
            <a:pPr algn="ctr"/>
            <a:endParaRPr lang="en-US" altLang="zh-CN" sz="3200" b="1" dirty="0"/>
          </a:p>
          <a:p>
            <a:pPr algn="ctr"/>
            <a:r>
              <a:rPr lang="en-US" altLang="zh-CN" sz="2000" b="1" dirty="0"/>
              <a:t>Mar-4-2024</a:t>
            </a:r>
          </a:p>
          <a:p>
            <a:pPr algn="ctr"/>
            <a:r>
              <a:rPr lang="en-US" altLang="zh-CN" sz="2000" b="1" dirty="0"/>
              <a:t>Bloomington, IN</a:t>
            </a:r>
            <a:endParaRPr lang="zh-CN" altLang="en-US" sz="2000" b="1" dirty="0"/>
          </a:p>
        </p:txBody>
      </p:sp>
    </p:spTree>
    <p:extLst>
      <p:ext uri="{BB962C8B-B14F-4D97-AF65-F5344CB8AC3E}">
        <p14:creationId xmlns:p14="http://schemas.microsoft.com/office/powerpoint/2010/main" val="3311992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D06C-1059-9CAD-3C56-F2CB87B1E9EE}"/>
            </a:ext>
          </a:extLst>
        </p:cNvPr>
        <p:cNvGrpSpPr/>
        <p:nvPr/>
      </p:nvGrpSpPr>
      <p:grpSpPr>
        <a:xfrm>
          <a:off x="0" y="0"/>
          <a:ext cx="0" cy="0"/>
          <a:chOff x="0" y="0"/>
          <a:chExt cx="0" cy="0"/>
        </a:xfrm>
      </p:grpSpPr>
      <p:pic>
        <p:nvPicPr>
          <p:cNvPr id="3" name="图片 2" descr="图表, 旭日形&#10;&#10;描述已自动生成">
            <a:extLst>
              <a:ext uri="{FF2B5EF4-FFF2-40B4-BE49-F238E27FC236}">
                <a16:creationId xmlns:a16="http://schemas.microsoft.com/office/drawing/2014/main" id="{DD9F5799-F665-A7D1-E445-375DA739F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96" y="1037453"/>
            <a:ext cx="6995123" cy="5347251"/>
          </a:xfrm>
          <a:prstGeom prst="rect">
            <a:avLst/>
          </a:prstGeom>
        </p:spPr>
      </p:pic>
      <p:sp>
        <p:nvSpPr>
          <p:cNvPr id="4" name="文本框 3">
            <a:extLst>
              <a:ext uri="{FF2B5EF4-FFF2-40B4-BE49-F238E27FC236}">
                <a16:creationId xmlns:a16="http://schemas.microsoft.com/office/drawing/2014/main" id="{97D9D535-1D07-1882-FDD9-FFFF72C540FF}"/>
              </a:ext>
            </a:extLst>
          </p:cNvPr>
          <p:cNvSpPr txBox="1"/>
          <p:nvPr/>
        </p:nvSpPr>
        <p:spPr>
          <a:xfrm>
            <a:off x="700066" y="304331"/>
            <a:ext cx="5535458" cy="400110"/>
          </a:xfrm>
          <a:prstGeom prst="rect">
            <a:avLst/>
          </a:prstGeom>
          <a:noFill/>
        </p:spPr>
        <p:txBody>
          <a:bodyPr wrap="square" rtlCol="0">
            <a:spAutoFit/>
          </a:bodyPr>
          <a:lstStyle/>
          <a:p>
            <a:r>
              <a:rPr lang="en-US" altLang="zh-CN" sz="2000" b="1" dirty="0"/>
              <a:t>5. Metagenome-assembled genomes (MAGs)</a:t>
            </a:r>
            <a:endParaRPr lang="zh-CN" altLang="en-US" sz="2000" b="1" dirty="0"/>
          </a:p>
        </p:txBody>
      </p:sp>
      <p:sp>
        <p:nvSpPr>
          <p:cNvPr id="5" name="文本框 4">
            <a:extLst>
              <a:ext uri="{FF2B5EF4-FFF2-40B4-BE49-F238E27FC236}">
                <a16:creationId xmlns:a16="http://schemas.microsoft.com/office/drawing/2014/main" id="{9D662F07-204F-ECD2-5A12-954CBC85DA8F}"/>
              </a:ext>
            </a:extLst>
          </p:cNvPr>
          <p:cNvSpPr txBox="1"/>
          <p:nvPr/>
        </p:nvSpPr>
        <p:spPr>
          <a:xfrm>
            <a:off x="8110330" y="2027796"/>
            <a:ext cx="3627783" cy="3366563"/>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A total of 546 high-quality MAGs were identified (completeness &gt; 50%, contamination &lt;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10%).</a:t>
            </a:r>
          </a:p>
          <a:p>
            <a:pPr marL="285750" indent="-285750">
              <a:lnSpc>
                <a:spcPct val="150000"/>
              </a:lnSpc>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MAGs represent abundant microbial species in soils, and are ideal targets used for exploit functional traits that play critical roles in their habitat.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592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FF596-9D9F-492C-0CB0-3731913C1DDB}"/>
            </a:ext>
          </a:extLst>
        </p:cNvPr>
        <p:cNvGrpSpPr/>
        <p:nvPr/>
      </p:nvGrpSpPr>
      <p:grpSpPr>
        <a:xfrm>
          <a:off x="0" y="0"/>
          <a:ext cx="0" cy="0"/>
          <a:chOff x="0" y="0"/>
          <a:chExt cx="0" cy="0"/>
        </a:xfrm>
      </p:grpSpPr>
      <p:pic>
        <p:nvPicPr>
          <p:cNvPr id="3" name="图片 2" descr="图表, 旭日形&#10;&#10;描述已自动生成">
            <a:extLst>
              <a:ext uri="{FF2B5EF4-FFF2-40B4-BE49-F238E27FC236}">
                <a16:creationId xmlns:a16="http://schemas.microsoft.com/office/drawing/2014/main" id="{0A46F004-5329-2116-EDDC-D83A75790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40" y="613920"/>
            <a:ext cx="6808303" cy="4498022"/>
          </a:xfrm>
          <a:prstGeom prst="rect">
            <a:avLst/>
          </a:prstGeom>
        </p:spPr>
      </p:pic>
      <p:sp>
        <p:nvSpPr>
          <p:cNvPr id="4" name="文本框 3">
            <a:extLst>
              <a:ext uri="{FF2B5EF4-FFF2-40B4-BE49-F238E27FC236}">
                <a16:creationId xmlns:a16="http://schemas.microsoft.com/office/drawing/2014/main" id="{ADD5E920-788E-D1FA-226E-861DF60710AC}"/>
              </a:ext>
            </a:extLst>
          </p:cNvPr>
          <p:cNvSpPr txBox="1"/>
          <p:nvPr/>
        </p:nvSpPr>
        <p:spPr>
          <a:xfrm>
            <a:off x="7364896" y="1059733"/>
            <a:ext cx="4681331" cy="253556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A total of 91 high-quality MAGs were identified (</a:t>
            </a:r>
            <a:r>
              <a:rPr lang="en-US" altLang="zh-CN" b="1" dirty="0">
                <a:solidFill>
                  <a:srgbClr val="0000FF"/>
                </a:solidFill>
                <a:latin typeface="Times New Roman" panose="02020603050405020304" pitchFamily="18" charset="0"/>
                <a:cs typeface="Times New Roman" panose="02020603050405020304" pitchFamily="18" charset="0"/>
              </a:rPr>
              <a:t>mean completeness &gt; 75%</a:t>
            </a:r>
            <a:r>
              <a:rPr lang="en-US" altLang="zh-CN" b="1" dirty="0">
                <a:latin typeface="Times New Roman" panose="02020603050405020304" pitchFamily="18" charset="0"/>
                <a:cs typeface="Times New Roman" panose="02020603050405020304" pitchFamily="18" charset="0"/>
              </a:rPr>
              <a:t>,</a:t>
            </a:r>
            <a:r>
              <a:rPr lang="en-US" altLang="zh-CN" b="1" dirty="0">
                <a:solidFill>
                  <a:srgbClr val="0000FF"/>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contamination &lt;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10%). </a:t>
            </a:r>
          </a:p>
          <a:p>
            <a:pPr marL="285750" indent="-285750">
              <a:lnSpc>
                <a:spcPct val="150000"/>
              </a:lnSpc>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All MAGs belong to </a:t>
            </a:r>
            <a:r>
              <a:rPr lang="en-US" altLang="zh-CN" i="1" dirty="0" err="1">
                <a:latin typeface="Times New Roman" panose="02020603050405020304" pitchFamily="18" charset="0"/>
                <a:cs typeface="Times New Roman" panose="02020603050405020304" pitchFamily="18" charset="0"/>
              </a:rPr>
              <a:t>Nitrososphaeria</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with 89 MAGs affiliated with </a:t>
            </a:r>
            <a:r>
              <a:rPr lang="en-US" altLang="zh-CN" i="1" dirty="0" err="1">
                <a:latin typeface="Times New Roman" panose="02020603050405020304" pitchFamily="18" charset="0"/>
                <a:cs typeface="Times New Roman" panose="02020603050405020304" pitchFamily="18" charset="0"/>
              </a:rPr>
              <a:t>Nitrosophaeraceae</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two </a:t>
            </a:r>
            <a:r>
              <a:rPr lang="en-US" altLang="zh-CN" i="1" dirty="0">
                <a:latin typeface="Times New Roman" panose="02020603050405020304" pitchFamily="18" charset="0"/>
                <a:cs typeface="Times New Roman" panose="02020603050405020304" pitchFamily="18" charset="0"/>
              </a:rPr>
              <a:t>with </a:t>
            </a:r>
            <a:r>
              <a:rPr lang="en-US" altLang="zh-CN" i="1" dirty="0" err="1">
                <a:latin typeface="Times New Roman" panose="02020603050405020304" pitchFamily="18" charset="0"/>
                <a:cs typeface="Times New Roman" panose="02020603050405020304" pitchFamily="18" charset="0"/>
              </a:rPr>
              <a:t>Nitrosopumilaceae</a:t>
            </a:r>
            <a:r>
              <a:rPr lang="en-US" altLang="zh-CN" i="1" dirty="0">
                <a:latin typeface="Times New Roman" panose="02020603050405020304" pitchFamily="18" charset="0"/>
                <a:cs typeface="Times New Roman" panose="02020603050405020304" pitchFamily="18" charset="0"/>
              </a:rPr>
              <a:t>.</a:t>
            </a:r>
          </a:p>
        </p:txBody>
      </p:sp>
      <p:pic>
        <p:nvPicPr>
          <p:cNvPr id="6" name="图片 5" descr="图片包含 游戏机, 动物, 海胆&#10;&#10;描述已自动生成">
            <a:extLst>
              <a:ext uri="{FF2B5EF4-FFF2-40B4-BE49-F238E27FC236}">
                <a16:creationId xmlns:a16="http://schemas.microsoft.com/office/drawing/2014/main" id="{3724EE54-F37B-6D07-A792-BA69A0102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575" y="4754379"/>
            <a:ext cx="1762338" cy="1754326"/>
          </a:xfrm>
          <a:prstGeom prst="rect">
            <a:avLst/>
          </a:prstGeom>
        </p:spPr>
      </p:pic>
      <p:sp>
        <p:nvSpPr>
          <p:cNvPr id="7" name="文本框 6">
            <a:extLst>
              <a:ext uri="{FF2B5EF4-FFF2-40B4-BE49-F238E27FC236}">
                <a16:creationId xmlns:a16="http://schemas.microsoft.com/office/drawing/2014/main" id="{BAA57C86-A557-4AE5-75B6-62DF3DB3BEB0}"/>
              </a:ext>
            </a:extLst>
          </p:cNvPr>
          <p:cNvSpPr txBox="1"/>
          <p:nvPr/>
        </p:nvSpPr>
        <p:spPr>
          <a:xfrm>
            <a:off x="6828182" y="4754379"/>
            <a:ext cx="5041385" cy="1754326"/>
          </a:xfrm>
          <a:prstGeom prst="rect">
            <a:avLst/>
          </a:prstGeom>
          <a:noFill/>
        </p:spPr>
        <p:txBody>
          <a:bodyPr wrap="square" rtlCol="0">
            <a:spAutoFit/>
          </a:bodyPr>
          <a:lstStyle/>
          <a:p>
            <a:pPr marL="285750" indent="-285750">
              <a:buFont typeface="Wingdings" panose="05000000000000000000" pitchFamily="2" charset="2"/>
              <a:buChar char="p"/>
            </a:pPr>
            <a:r>
              <a:rPr lang="en-US" altLang="zh-CN" i="1" dirty="0" err="1">
                <a:latin typeface="Times New Roman" panose="02020603050405020304" pitchFamily="18" charset="0"/>
                <a:cs typeface="Times New Roman" panose="02020603050405020304" pitchFamily="18" charset="0"/>
              </a:rPr>
              <a:t>Nitrososphaeria</a:t>
            </a:r>
            <a:r>
              <a:rPr lang="en-US" altLang="zh-CN" dirty="0">
                <a:latin typeface="Times New Roman" panose="02020603050405020304" pitchFamily="18" charset="0"/>
                <a:cs typeface="Times New Roman" panose="02020603050405020304" pitchFamily="18" charset="0"/>
              </a:rPr>
              <a:t> contain a diversity of mesophilic genus of ammonia-oxidizing </a:t>
            </a:r>
            <a:r>
              <a:rPr lang="en-US" altLang="zh-CN" dirty="0" err="1">
                <a:latin typeface="Times New Roman" panose="02020603050405020304" pitchFamily="18" charset="0"/>
                <a:cs typeface="Times New Roman" panose="02020603050405020304" pitchFamily="18" charset="0"/>
              </a:rPr>
              <a:t>Crenarchaeota</a:t>
            </a:r>
            <a:r>
              <a:rPr lang="en-US" altLang="zh-CN"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p"/>
            </a:pPr>
            <a:endParaRPr lang="en-US" altLang="zh-C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The </a:t>
            </a:r>
            <a:r>
              <a:rPr lang="en-US" altLang="zh-CN" i="1" dirty="0" err="1">
                <a:latin typeface="Times New Roman" panose="02020603050405020304" pitchFamily="18" charset="0"/>
                <a:cs typeface="Times New Roman" panose="02020603050405020304" pitchFamily="18" charset="0"/>
              </a:rPr>
              <a:t>Nitrososphaera</a:t>
            </a:r>
            <a:r>
              <a:rPr lang="en-US" altLang="zh-CN" dirty="0">
                <a:latin typeface="Times New Roman" panose="02020603050405020304" pitchFamily="18" charset="0"/>
                <a:cs typeface="Times New Roman" panose="02020603050405020304" pitchFamily="18" charset="0"/>
              </a:rPr>
              <a:t> genus contains one of the first discovered ammonia-oxidizing archaea (</a:t>
            </a:r>
            <a:r>
              <a:rPr lang="en-US" altLang="zh-CN" i="1" dirty="0">
                <a:latin typeface="Times New Roman" panose="02020603050405020304" pitchFamily="18" charset="0"/>
                <a:cs typeface="Times New Roman" panose="02020603050405020304" pitchFamily="18" charset="0"/>
              </a:rPr>
              <a:t>N. </a:t>
            </a:r>
            <a:r>
              <a:rPr lang="en-US" altLang="zh-CN" i="1" dirty="0" err="1">
                <a:latin typeface="Times New Roman" panose="02020603050405020304" pitchFamily="18" charset="0"/>
                <a:cs typeface="Times New Roman" panose="02020603050405020304" pitchFamily="18" charset="0"/>
              </a:rPr>
              <a:t>viennensis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6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5FB2B-13E9-4D4D-8C2E-35D69EEC6152}"/>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5E611113-5590-5CC6-23AC-FAB60530A3F0}"/>
              </a:ext>
            </a:extLst>
          </p:cNvPr>
          <p:cNvSpPr txBox="1"/>
          <p:nvPr/>
        </p:nvSpPr>
        <p:spPr>
          <a:xfrm>
            <a:off x="626166" y="3429000"/>
            <a:ext cx="10798658" cy="2535566"/>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The discovery of </a:t>
            </a:r>
            <a:r>
              <a:rPr lang="en-US" altLang="zh-CN" i="1" dirty="0" err="1">
                <a:latin typeface="Times New Roman" panose="02020603050405020304" pitchFamily="18" charset="0"/>
                <a:cs typeface="Times New Roman" panose="02020603050405020304" pitchFamily="18" charset="0"/>
              </a:rPr>
              <a:t>Nitrososphaera</a:t>
            </a:r>
            <a:r>
              <a:rPr lang="en-US" altLang="zh-CN" dirty="0">
                <a:latin typeface="Times New Roman" panose="02020603050405020304" pitchFamily="18" charset="0"/>
                <a:cs typeface="Times New Roman" panose="02020603050405020304" pitchFamily="18" charset="0"/>
              </a:rPr>
              <a:t> capable of ammonia oxidation indicated that both archaea and bacteria were capable of ammonia oxidation.</a:t>
            </a:r>
          </a:p>
          <a:p>
            <a:pPr marL="285750" indent="-285750">
              <a:lnSpc>
                <a:spcPct val="150000"/>
              </a:lnSpc>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Ammonia-oxidizing archaea and ammonia-oxidizing bacteria work together in the nitrogen cycle. Ammonia-oxidizing archaea, including </a:t>
            </a:r>
            <a:r>
              <a:rPr lang="en-US" altLang="zh-CN" i="1" dirty="0" err="1">
                <a:latin typeface="Times New Roman" panose="02020603050405020304" pitchFamily="18" charset="0"/>
                <a:cs typeface="Times New Roman" panose="02020603050405020304" pitchFamily="18" charset="0"/>
              </a:rPr>
              <a:t>Nitrososphaera</a:t>
            </a:r>
            <a:r>
              <a:rPr lang="en-US" altLang="zh-CN" dirty="0">
                <a:latin typeface="Times New Roman" panose="02020603050405020304" pitchFamily="18" charset="0"/>
                <a:cs typeface="Times New Roman" panose="02020603050405020304" pitchFamily="18" charset="0"/>
              </a:rPr>
              <a:t>, are abundant in warm and humid soils, along with ammonia-oxidizing bacteria. Both microbes play a significant role in the nitrification of soils.</a:t>
            </a:r>
          </a:p>
          <a:p>
            <a:pPr marL="285750" indent="-285750">
              <a:lnSpc>
                <a:spcPct val="150000"/>
              </a:lnSpc>
              <a:buFont typeface="Wingdings" panose="05000000000000000000" pitchFamily="2" charset="2"/>
              <a:buChar char="ü"/>
            </a:pPr>
            <a:r>
              <a:rPr lang="en-US" altLang="zh-CN" b="1" dirty="0">
                <a:latin typeface="Times New Roman" panose="02020603050405020304" pitchFamily="18" charset="0"/>
                <a:cs typeface="Times New Roman" panose="02020603050405020304" pitchFamily="18" charset="0"/>
              </a:rPr>
              <a:t>It seems that the soils from IL, IN, MI harbor a diversity of nitrifying archaea that drive soil nitrification.</a:t>
            </a:r>
            <a:endParaRPr lang="zh-CN" altLang="en-US" b="1" dirty="0">
              <a:latin typeface="Times New Roman" panose="02020603050405020304" pitchFamily="18" charset="0"/>
              <a:cs typeface="Times New Roman" panose="02020603050405020304" pitchFamily="18" charset="0"/>
            </a:endParaRPr>
          </a:p>
        </p:txBody>
      </p:sp>
      <p:pic>
        <p:nvPicPr>
          <p:cNvPr id="10" name="图片 9" descr="图形用户界面, 文本, 应用程序&#10;&#10;描述已自动生成">
            <a:extLst>
              <a:ext uri="{FF2B5EF4-FFF2-40B4-BE49-F238E27FC236}">
                <a16:creationId xmlns:a16="http://schemas.microsoft.com/office/drawing/2014/main" id="{B7138E4B-0D7E-C301-C703-0170C1398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886" y="823759"/>
            <a:ext cx="4934569" cy="1758085"/>
          </a:xfrm>
          <a:prstGeom prst="rect">
            <a:avLst/>
          </a:prstGeom>
        </p:spPr>
      </p:pic>
      <p:pic>
        <p:nvPicPr>
          <p:cNvPr id="12" name="图片 11" descr="图形用户界面, 文本, 应用程序&#10;&#10;描述已自动生成">
            <a:extLst>
              <a:ext uri="{FF2B5EF4-FFF2-40B4-BE49-F238E27FC236}">
                <a16:creationId xmlns:a16="http://schemas.microsoft.com/office/drawing/2014/main" id="{5927BB2C-3769-9C67-2DDC-C950D8A76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949" y="823759"/>
            <a:ext cx="5449542" cy="1642414"/>
          </a:xfrm>
          <a:prstGeom prst="rect">
            <a:avLst/>
          </a:prstGeom>
        </p:spPr>
      </p:pic>
    </p:spTree>
    <p:extLst>
      <p:ext uri="{BB962C8B-B14F-4D97-AF65-F5344CB8AC3E}">
        <p14:creationId xmlns:p14="http://schemas.microsoft.com/office/powerpoint/2010/main" val="284731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E7A36-F552-3E0E-1B60-9B1A536C6DE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1376470-AEB7-EE44-6B92-739AB957BFFE}"/>
              </a:ext>
            </a:extLst>
          </p:cNvPr>
          <p:cNvSpPr txBox="1"/>
          <p:nvPr/>
        </p:nvSpPr>
        <p:spPr>
          <a:xfrm>
            <a:off x="799458" y="513053"/>
            <a:ext cx="5535458" cy="461665"/>
          </a:xfrm>
          <a:prstGeom prst="rect">
            <a:avLst/>
          </a:prstGeom>
          <a:noFill/>
        </p:spPr>
        <p:txBody>
          <a:bodyPr wrap="square" rtlCol="0">
            <a:spAutoFit/>
          </a:bodyPr>
          <a:lstStyle/>
          <a:p>
            <a:r>
              <a:rPr lang="en-US" altLang="zh-CN" sz="2400" b="1" dirty="0"/>
              <a:t>6. Next steps and works</a:t>
            </a:r>
            <a:endParaRPr lang="zh-CN" altLang="en-US" sz="2400" b="1" dirty="0"/>
          </a:p>
        </p:txBody>
      </p:sp>
      <p:sp>
        <p:nvSpPr>
          <p:cNvPr id="3" name="文本框 2">
            <a:extLst>
              <a:ext uri="{FF2B5EF4-FFF2-40B4-BE49-F238E27FC236}">
                <a16:creationId xmlns:a16="http://schemas.microsoft.com/office/drawing/2014/main" id="{AC112199-CEA5-57E3-3F05-D7B46A935AFA}"/>
              </a:ext>
            </a:extLst>
          </p:cNvPr>
          <p:cNvSpPr txBox="1"/>
          <p:nvPr/>
        </p:nvSpPr>
        <p:spPr>
          <a:xfrm>
            <a:off x="690127" y="1800798"/>
            <a:ext cx="10798658" cy="3276282"/>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zh-CN" sz="2000" b="0" i="0" dirty="0">
                <a:solidFill>
                  <a:srgbClr val="1D1C1D"/>
                </a:solidFill>
                <a:effectLst/>
                <a:latin typeface="NotoSansSC"/>
              </a:rPr>
              <a:t>To identify the differences in genomic functional traits, and functional genes within MAGs between treatments, and also examine their linkages with environmental variables, yield and even ecosystem functions.</a:t>
            </a:r>
          </a:p>
          <a:p>
            <a:pPr marL="285750" indent="-285750">
              <a:lnSpc>
                <a:spcPct val="150000"/>
              </a:lnSpc>
              <a:buFont typeface="Wingdings" panose="05000000000000000000" pitchFamily="2" charset="2"/>
              <a:buChar char="ü"/>
            </a:pPr>
            <a:r>
              <a:rPr lang="en-US" altLang="zh-CN" sz="2000" dirty="0">
                <a:solidFill>
                  <a:srgbClr val="1D1C1D"/>
                </a:solidFill>
                <a:latin typeface="NotoSansSC"/>
              </a:rPr>
              <a:t>What would a stand alone metagenomics paper look like? To fit in with proposal, we would be wanting to investigate some drought related response from the survey.</a:t>
            </a:r>
          </a:p>
          <a:p>
            <a:pPr marL="285750" indent="-285750">
              <a:lnSpc>
                <a:spcPct val="150000"/>
              </a:lnSpc>
              <a:buFont typeface="Wingdings" panose="05000000000000000000" pitchFamily="2" charset="2"/>
              <a:buChar char="ü"/>
            </a:pPr>
            <a:r>
              <a:rPr lang="en-US" altLang="zh-CN" sz="2000" dirty="0">
                <a:solidFill>
                  <a:srgbClr val="1D1C1D"/>
                </a:solidFill>
                <a:latin typeface="NotoSansSC"/>
              </a:rPr>
              <a:t>Can the metagenomics data be used to help explain some of the variance in microbe-mediated corn responses to drought in Mia’s experiment?</a:t>
            </a:r>
            <a:endParaRPr lang="zh-CN" altLang="en-US" sz="2000" dirty="0">
              <a:solidFill>
                <a:srgbClr val="1D1C1D"/>
              </a:solidFill>
              <a:latin typeface="NotoSansSC"/>
            </a:endParaRPr>
          </a:p>
        </p:txBody>
      </p:sp>
    </p:spTree>
    <p:extLst>
      <p:ext uri="{BB962C8B-B14F-4D97-AF65-F5344CB8AC3E}">
        <p14:creationId xmlns:p14="http://schemas.microsoft.com/office/powerpoint/2010/main" val="3339496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67392-70DF-6C74-859B-FB979AB48D32}"/>
            </a:ext>
          </a:extLst>
        </p:cNvPr>
        <p:cNvGrpSpPr/>
        <p:nvPr/>
      </p:nvGrpSpPr>
      <p:grpSpPr>
        <a:xfrm>
          <a:off x="0" y="0"/>
          <a:ext cx="0" cy="0"/>
          <a:chOff x="0" y="0"/>
          <a:chExt cx="0" cy="0"/>
        </a:xfrm>
      </p:grpSpPr>
      <p:pic>
        <p:nvPicPr>
          <p:cNvPr id="3" name="图片 2" descr="图示&#10;&#10;中度可信度描述已自动生成">
            <a:extLst>
              <a:ext uri="{FF2B5EF4-FFF2-40B4-BE49-F238E27FC236}">
                <a16:creationId xmlns:a16="http://schemas.microsoft.com/office/drawing/2014/main" id="{407FF0A4-9722-B605-6101-73D97A964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01" y="185737"/>
            <a:ext cx="11068050" cy="6486525"/>
          </a:xfrm>
          <a:prstGeom prst="rect">
            <a:avLst/>
          </a:prstGeom>
        </p:spPr>
      </p:pic>
    </p:spTree>
    <p:extLst>
      <p:ext uri="{BB962C8B-B14F-4D97-AF65-F5344CB8AC3E}">
        <p14:creationId xmlns:p14="http://schemas.microsoft.com/office/powerpoint/2010/main" val="324825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984B1-3A7D-FDE7-906E-401236F5AE1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C5CD381-FC6D-2224-9F6F-EF69E0AB61E0}"/>
              </a:ext>
            </a:extLst>
          </p:cNvPr>
          <p:cNvSpPr txBox="1"/>
          <p:nvPr/>
        </p:nvSpPr>
        <p:spPr>
          <a:xfrm>
            <a:off x="419037" y="109331"/>
            <a:ext cx="10535479" cy="400110"/>
          </a:xfrm>
          <a:prstGeom prst="rect">
            <a:avLst/>
          </a:prstGeom>
          <a:noFill/>
        </p:spPr>
        <p:txBody>
          <a:bodyPr wrap="square" rtlCol="0">
            <a:spAutoFit/>
          </a:bodyPr>
          <a:lstStyle/>
          <a:p>
            <a:r>
              <a:rPr lang="en-US" altLang="zh-CN" sz="2000" b="1" dirty="0"/>
              <a:t>1. Quality evaluation of metagenomic reads</a:t>
            </a:r>
            <a:endParaRPr lang="zh-CN" altLang="en-US" sz="2000" b="1" dirty="0"/>
          </a:p>
        </p:txBody>
      </p:sp>
      <p:pic>
        <p:nvPicPr>
          <p:cNvPr id="4" name="图片 3" descr="表格&#10;&#10;描述已自动生成">
            <a:extLst>
              <a:ext uri="{FF2B5EF4-FFF2-40B4-BE49-F238E27FC236}">
                <a16:creationId xmlns:a16="http://schemas.microsoft.com/office/drawing/2014/main" id="{D0A69BCD-5604-3F2C-27FF-8449A467B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591" y="633507"/>
            <a:ext cx="3374271" cy="5352048"/>
          </a:xfrm>
          <a:prstGeom prst="rect">
            <a:avLst/>
          </a:prstGeom>
        </p:spPr>
      </p:pic>
      <p:pic>
        <p:nvPicPr>
          <p:cNvPr id="8" name="图片 7" descr="图表, 折线图&#10;&#10;描述已自动生成">
            <a:extLst>
              <a:ext uri="{FF2B5EF4-FFF2-40B4-BE49-F238E27FC236}">
                <a16:creationId xmlns:a16="http://schemas.microsoft.com/office/drawing/2014/main" id="{452AD676-0127-8E42-C43E-AB311E3B0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815" y="636499"/>
            <a:ext cx="4193870" cy="2931158"/>
          </a:xfrm>
          <a:prstGeom prst="rect">
            <a:avLst/>
          </a:prstGeom>
        </p:spPr>
      </p:pic>
      <p:pic>
        <p:nvPicPr>
          <p:cNvPr id="10" name="图片 9" descr="图表, 折线图&#10;&#10;描述已自动生成">
            <a:extLst>
              <a:ext uri="{FF2B5EF4-FFF2-40B4-BE49-F238E27FC236}">
                <a16:creationId xmlns:a16="http://schemas.microsoft.com/office/drawing/2014/main" id="{1A33FF26-D56F-E0ED-8D65-E4355E895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7571" y="3587535"/>
            <a:ext cx="4052643" cy="2908631"/>
          </a:xfrm>
          <a:prstGeom prst="rect">
            <a:avLst/>
          </a:prstGeom>
        </p:spPr>
      </p:pic>
      <p:sp>
        <p:nvSpPr>
          <p:cNvPr id="12" name="文本框 11">
            <a:extLst>
              <a:ext uri="{FF2B5EF4-FFF2-40B4-BE49-F238E27FC236}">
                <a16:creationId xmlns:a16="http://schemas.microsoft.com/office/drawing/2014/main" id="{A429F6AA-E81C-DF22-CA6B-2F66A2DC18FF}"/>
              </a:ext>
            </a:extLst>
          </p:cNvPr>
          <p:cNvSpPr txBox="1"/>
          <p:nvPr/>
        </p:nvSpPr>
        <p:spPr>
          <a:xfrm>
            <a:off x="210318" y="6124701"/>
            <a:ext cx="6525423" cy="646331"/>
          </a:xfrm>
          <a:prstGeom prst="rect">
            <a:avLst/>
          </a:prstGeom>
          <a:noFill/>
        </p:spPr>
        <p:txBody>
          <a:bodyPr wrap="square">
            <a:spAutoFit/>
          </a:bodyPr>
          <a:lstStyle/>
          <a:p>
            <a:r>
              <a:rPr lang="en-US" altLang="zh-CN" b="1" dirty="0">
                <a:solidFill>
                  <a:srgbClr val="0000FF"/>
                </a:solidFill>
                <a:latin typeface="Times New Roman" panose="02020603050405020304" pitchFamily="18" charset="0"/>
                <a:cs typeface="Times New Roman" panose="02020603050405020304" pitchFamily="18" charset="0"/>
              </a:rPr>
              <a:t>A contig </a:t>
            </a:r>
            <a:r>
              <a:rPr lang="en-US" altLang="zh-CN" dirty="0">
                <a:latin typeface="Times New Roman" panose="02020603050405020304" pitchFamily="18" charset="0"/>
                <a:cs typeface="Times New Roman" panose="02020603050405020304" pitchFamily="18" charset="0"/>
              </a:rPr>
              <a:t>is a set of DNA segments or sequences that overlap in a way that provides a contiguous representation of a genomic region.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522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EA5E6-F321-239C-713A-D70D8661365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3FB6370-1687-8C2B-03C9-C4708D8DBA92}"/>
              </a:ext>
            </a:extLst>
          </p:cNvPr>
          <p:cNvSpPr txBox="1"/>
          <p:nvPr/>
        </p:nvSpPr>
        <p:spPr>
          <a:xfrm>
            <a:off x="419037" y="109331"/>
            <a:ext cx="10535479" cy="400110"/>
          </a:xfrm>
          <a:prstGeom prst="rect">
            <a:avLst/>
          </a:prstGeom>
          <a:noFill/>
        </p:spPr>
        <p:txBody>
          <a:bodyPr wrap="square" rtlCol="0">
            <a:spAutoFit/>
          </a:bodyPr>
          <a:lstStyle/>
          <a:p>
            <a:r>
              <a:rPr lang="en-US" altLang="zh-CN" sz="2000" b="1" dirty="0"/>
              <a:t>1. Quality evaluation of metagenomic reads</a:t>
            </a:r>
            <a:endParaRPr lang="zh-CN" altLang="en-US" sz="2000" b="1" dirty="0"/>
          </a:p>
        </p:txBody>
      </p:sp>
      <p:pic>
        <p:nvPicPr>
          <p:cNvPr id="5" name="图片 4" descr="图表, 折线图&#10;&#10;描述已自动生成">
            <a:extLst>
              <a:ext uri="{FF2B5EF4-FFF2-40B4-BE49-F238E27FC236}">
                <a16:creationId xmlns:a16="http://schemas.microsoft.com/office/drawing/2014/main" id="{E5295CEB-17A2-C061-E281-2CF345333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71" y="1520689"/>
            <a:ext cx="5082108" cy="3446332"/>
          </a:xfrm>
          <a:prstGeom prst="rect">
            <a:avLst/>
          </a:prstGeom>
        </p:spPr>
      </p:pic>
      <p:pic>
        <p:nvPicPr>
          <p:cNvPr id="7" name="图片 6" descr="图表, 直方图&#10;&#10;描述已自动生成">
            <a:extLst>
              <a:ext uri="{FF2B5EF4-FFF2-40B4-BE49-F238E27FC236}">
                <a16:creationId xmlns:a16="http://schemas.microsoft.com/office/drawing/2014/main" id="{FAEB908C-018B-5ADF-6673-A0C87AF45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862" y="1458795"/>
            <a:ext cx="5312528" cy="3630696"/>
          </a:xfrm>
          <a:prstGeom prst="rect">
            <a:avLst/>
          </a:prstGeom>
        </p:spPr>
      </p:pic>
      <p:sp>
        <p:nvSpPr>
          <p:cNvPr id="11" name="文本框 10">
            <a:extLst>
              <a:ext uri="{FF2B5EF4-FFF2-40B4-BE49-F238E27FC236}">
                <a16:creationId xmlns:a16="http://schemas.microsoft.com/office/drawing/2014/main" id="{B1BD6BF3-A1D8-60AC-8F18-FDA851429020}"/>
              </a:ext>
            </a:extLst>
          </p:cNvPr>
          <p:cNvSpPr txBox="1"/>
          <p:nvPr/>
        </p:nvSpPr>
        <p:spPr>
          <a:xfrm>
            <a:off x="1413013" y="5564074"/>
            <a:ext cx="9955697"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This batch of metagenomic sequences is of higher quality and can reflect biological processes.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739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8775F-2C5A-C1F8-3F63-306F9C42D40A}"/>
            </a:ext>
          </a:extLst>
        </p:cNvPr>
        <p:cNvGrpSpPr/>
        <p:nvPr/>
      </p:nvGrpSpPr>
      <p:grpSpPr>
        <a:xfrm>
          <a:off x="0" y="0"/>
          <a:ext cx="0" cy="0"/>
          <a:chOff x="0" y="0"/>
          <a:chExt cx="0" cy="0"/>
        </a:xfrm>
      </p:grpSpPr>
      <p:pic>
        <p:nvPicPr>
          <p:cNvPr id="3" name="图片 2" descr="图表, 雷达图, 散点图&#10;&#10;描述已自动生成">
            <a:extLst>
              <a:ext uri="{FF2B5EF4-FFF2-40B4-BE49-F238E27FC236}">
                <a16:creationId xmlns:a16="http://schemas.microsoft.com/office/drawing/2014/main" id="{19C3C9DF-8168-517E-6120-D605774C0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53" y="1149454"/>
            <a:ext cx="10717504" cy="4128224"/>
          </a:xfrm>
          <a:prstGeom prst="rect">
            <a:avLst/>
          </a:prstGeom>
        </p:spPr>
      </p:pic>
      <p:sp>
        <p:nvSpPr>
          <p:cNvPr id="4" name="文本框 3">
            <a:extLst>
              <a:ext uri="{FF2B5EF4-FFF2-40B4-BE49-F238E27FC236}">
                <a16:creationId xmlns:a16="http://schemas.microsoft.com/office/drawing/2014/main" id="{A1D7FCD7-0A68-B323-5A3C-AED846384BD3}"/>
              </a:ext>
            </a:extLst>
          </p:cNvPr>
          <p:cNvSpPr txBox="1"/>
          <p:nvPr/>
        </p:nvSpPr>
        <p:spPr>
          <a:xfrm>
            <a:off x="617820" y="288235"/>
            <a:ext cx="10535479" cy="400110"/>
          </a:xfrm>
          <a:prstGeom prst="rect">
            <a:avLst/>
          </a:prstGeom>
          <a:noFill/>
        </p:spPr>
        <p:txBody>
          <a:bodyPr wrap="square" rtlCol="0">
            <a:spAutoFit/>
          </a:bodyPr>
          <a:lstStyle/>
          <a:p>
            <a:r>
              <a:rPr lang="en-US" altLang="zh-CN" sz="2000" b="1" dirty="0"/>
              <a:t>2. Microbial community taxonomic and functional compositions across the three states </a:t>
            </a:r>
            <a:endParaRPr lang="zh-CN" altLang="en-US" sz="2000" b="1" dirty="0"/>
          </a:p>
        </p:txBody>
      </p:sp>
      <p:sp>
        <p:nvSpPr>
          <p:cNvPr id="5" name="文本框 4">
            <a:extLst>
              <a:ext uri="{FF2B5EF4-FFF2-40B4-BE49-F238E27FC236}">
                <a16:creationId xmlns:a16="http://schemas.microsoft.com/office/drawing/2014/main" id="{2821DDD1-37DD-60CC-404F-DC77B59692DB}"/>
              </a:ext>
            </a:extLst>
          </p:cNvPr>
          <p:cNvSpPr txBox="1"/>
          <p:nvPr/>
        </p:nvSpPr>
        <p:spPr>
          <a:xfrm>
            <a:off x="516834" y="5688668"/>
            <a:ext cx="11027449" cy="861774"/>
          </a:xfrm>
          <a:prstGeom prst="rect">
            <a:avLst/>
          </a:prstGeom>
          <a:noFill/>
        </p:spPr>
        <p:txBody>
          <a:bodyPr wrap="square" rtlCol="0">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Functional gene composition varies to a larger degree across the three states than species composition.</a:t>
            </a:r>
          </a:p>
          <a:p>
            <a:r>
              <a:rPr lang="en-US" altLang="zh-CN" sz="2000" dirty="0">
                <a:latin typeface="Times New Roman" panose="02020603050405020304" pitchFamily="18" charset="0"/>
                <a:cs typeface="Times New Roman" panose="02020603050405020304" pitchFamily="18" charset="0"/>
              </a:rPr>
              <a:t>Microbial taxonomic and functional compositions from IN and IL clusters more closely than that from MI.</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0622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96EDA-297A-FA66-90B5-F99C4DE837F2}"/>
            </a:ext>
          </a:extLst>
        </p:cNvPr>
        <p:cNvGrpSpPr/>
        <p:nvPr/>
      </p:nvGrpSpPr>
      <p:grpSpPr>
        <a:xfrm>
          <a:off x="0" y="0"/>
          <a:ext cx="0" cy="0"/>
          <a:chOff x="0" y="0"/>
          <a:chExt cx="0" cy="0"/>
        </a:xfrm>
      </p:grpSpPr>
      <p:pic>
        <p:nvPicPr>
          <p:cNvPr id="3" name="图片 2" descr="图表, 散点图&#10;&#10;描述已自动生成">
            <a:extLst>
              <a:ext uri="{FF2B5EF4-FFF2-40B4-BE49-F238E27FC236}">
                <a16:creationId xmlns:a16="http://schemas.microsoft.com/office/drawing/2014/main" id="{5929AF11-1A85-401F-64ED-06B203BE3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15" y="1197232"/>
            <a:ext cx="5254900" cy="3777742"/>
          </a:xfrm>
          <a:prstGeom prst="rect">
            <a:avLst/>
          </a:prstGeom>
        </p:spPr>
      </p:pic>
      <p:pic>
        <p:nvPicPr>
          <p:cNvPr id="5" name="图片 4" descr="图表, 散点图&#10;&#10;描述已自动生成">
            <a:extLst>
              <a:ext uri="{FF2B5EF4-FFF2-40B4-BE49-F238E27FC236}">
                <a16:creationId xmlns:a16="http://schemas.microsoft.com/office/drawing/2014/main" id="{DC8615BA-1097-976C-C008-0AEC747E1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846" y="1155594"/>
            <a:ext cx="5254900" cy="3800766"/>
          </a:xfrm>
          <a:prstGeom prst="rect">
            <a:avLst/>
          </a:prstGeom>
        </p:spPr>
      </p:pic>
      <p:sp>
        <p:nvSpPr>
          <p:cNvPr id="6" name="文本框 5">
            <a:extLst>
              <a:ext uri="{FF2B5EF4-FFF2-40B4-BE49-F238E27FC236}">
                <a16:creationId xmlns:a16="http://schemas.microsoft.com/office/drawing/2014/main" id="{E37D199B-3EDD-DFE6-04DE-79F6224FEC3A}"/>
              </a:ext>
            </a:extLst>
          </p:cNvPr>
          <p:cNvSpPr txBox="1"/>
          <p:nvPr/>
        </p:nvSpPr>
        <p:spPr>
          <a:xfrm>
            <a:off x="989720" y="438860"/>
            <a:ext cx="3924300" cy="646331"/>
          </a:xfrm>
          <a:prstGeom prst="rect">
            <a:avLst/>
          </a:prstGeom>
          <a:noFill/>
        </p:spPr>
        <p:txBody>
          <a:bodyPr wrap="square" rtlCol="0">
            <a:spAutoFit/>
          </a:bodyPr>
          <a:lstStyle/>
          <a:p>
            <a:pPr algn="ctr"/>
            <a:r>
              <a:rPr lang="en-US" altLang="zh-CN" dirty="0"/>
              <a:t>Distance-decay model relationships among functional genes</a:t>
            </a:r>
            <a:endParaRPr lang="zh-CN" altLang="en-US" dirty="0"/>
          </a:p>
        </p:txBody>
      </p:sp>
      <p:sp>
        <p:nvSpPr>
          <p:cNvPr id="7" name="文本框 6">
            <a:extLst>
              <a:ext uri="{FF2B5EF4-FFF2-40B4-BE49-F238E27FC236}">
                <a16:creationId xmlns:a16="http://schemas.microsoft.com/office/drawing/2014/main" id="{E9F39D77-E599-476B-D06B-990E48BC2E64}"/>
              </a:ext>
            </a:extLst>
          </p:cNvPr>
          <p:cNvSpPr txBox="1"/>
          <p:nvPr/>
        </p:nvSpPr>
        <p:spPr>
          <a:xfrm>
            <a:off x="6955529" y="438584"/>
            <a:ext cx="3924300" cy="646331"/>
          </a:xfrm>
          <a:prstGeom prst="rect">
            <a:avLst/>
          </a:prstGeom>
          <a:noFill/>
        </p:spPr>
        <p:txBody>
          <a:bodyPr wrap="square" rtlCol="0">
            <a:spAutoFit/>
          </a:bodyPr>
          <a:lstStyle/>
          <a:p>
            <a:pPr algn="ctr"/>
            <a:r>
              <a:rPr lang="en-US" altLang="zh-CN" dirty="0"/>
              <a:t>Distance-decay model relationships among microbial communities</a:t>
            </a:r>
            <a:endParaRPr lang="zh-CN" altLang="en-US" dirty="0"/>
          </a:p>
        </p:txBody>
      </p:sp>
      <p:sp>
        <p:nvSpPr>
          <p:cNvPr id="9" name="文本框 8">
            <a:extLst>
              <a:ext uri="{FF2B5EF4-FFF2-40B4-BE49-F238E27FC236}">
                <a16:creationId xmlns:a16="http://schemas.microsoft.com/office/drawing/2014/main" id="{1706C29C-5712-3B3A-2FAD-715E99CEB027}"/>
              </a:ext>
            </a:extLst>
          </p:cNvPr>
          <p:cNvSpPr txBox="1"/>
          <p:nvPr/>
        </p:nvSpPr>
        <p:spPr>
          <a:xfrm>
            <a:off x="896387" y="5384354"/>
            <a:ext cx="10291554" cy="1289071"/>
          </a:xfrm>
          <a:prstGeom prst="rect">
            <a:avLst/>
          </a:prstGeom>
          <a:noFill/>
        </p:spPr>
        <p:txBody>
          <a:bodyPr wrap="square">
            <a:spAutoFit/>
          </a:bodyPr>
          <a:lstStyle/>
          <a:p>
            <a:pPr>
              <a:lnSpc>
                <a:spcPct val="150000"/>
              </a:lnSpc>
            </a:pPr>
            <a:r>
              <a:rPr lang="en-US" altLang="zh-CN" b="0" i="0" dirty="0">
                <a:solidFill>
                  <a:srgbClr val="1D1C1D"/>
                </a:solidFill>
                <a:effectLst/>
                <a:latin typeface="Times New Roman" panose="02020603050405020304" pitchFamily="18" charset="0"/>
                <a:cs typeface="Times New Roman" panose="02020603050405020304" pitchFamily="18" charset="0"/>
              </a:rPr>
              <a:t>The left figure shows that microbial functional genes significantly decrease with the increasing geographic distance, which could be due to differences in land management, drought history and climatic variables. But this was not the case for microbial communities that carry the functional genes.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060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6BE9-0AD2-87F5-EED4-F261D76760A6}"/>
            </a:ext>
          </a:extLst>
        </p:cNvPr>
        <p:cNvGrpSpPr/>
        <p:nvPr/>
      </p:nvGrpSpPr>
      <p:grpSpPr>
        <a:xfrm>
          <a:off x="0" y="0"/>
          <a:ext cx="0" cy="0"/>
          <a:chOff x="0" y="0"/>
          <a:chExt cx="0" cy="0"/>
        </a:xfrm>
      </p:grpSpPr>
      <p:pic>
        <p:nvPicPr>
          <p:cNvPr id="3" name="图片 2" descr="图示, 示意图&#10;&#10;描述已自动生成">
            <a:extLst>
              <a:ext uri="{FF2B5EF4-FFF2-40B4-BE49-F238E27FC236}">
                <a16:creationId xmlns:a16="http://schemas.microsoft.com/office/drawing/2014/main" id="{B7B16775-4B47-6E02-5161-14BD50D12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365" y="937009"/>
            <a:ext cx="6321290" cy="5421593"/>
          </a:xfrm>
          <a:prstGeom prst="rect">
            <a:avLst/>
          </a:prstGeom>
        </p:spPr>
      </p:pic>
      <p:sp>
        <p:nvSpPr>
          <p:cNvPr id="4" name="文本框 3">
            <a:extLst>
              <a:ext uri="{FF2B5EF4-FFF2-40B4-BE49-F238E27FC236}">
                <a16:creationId xmlns:a16="http://schemas.microsoft.com/office/drawing/2014/main" id="{6F65F514-9AE1-529C-174F-BDBE18070AD4}"/>
              </a:ext>
            </a:extLst>
          </p:cNvPr>
          <p:cNvSpPr txBox="1"/>
          <p:nvPr/>
        </p:nvSpPr>
        <p:spPr>
          <a:xfrm>
            <a:off x="565008" y="70430"/>
            <a:ext cx="8973440" cy="707886"/>
          </a:xfrm>
          <a:prstGeom prst="rect">
            <a:avLst/>
          </a:prstGeom>
          <a:noFill/>
        </p:spPr>
        <p:txBody>
          <a:bodyPr wrap="square" rtlCol="0">
            <a:spAutoFit/>
          </a:bodyPr>
          <a:lstStyle/>
          <a:p>
            <a:r>
              <a:rPr lang="en-US" altLang="zh-CN" sz="2000" b="1" dirty="0"/>
              <a:t>3. Microbial community taxonomic structures across the samples collected from three states </a:t>
            </a:r>
            <a:endParaRPr lang="zh-CN" altLang="en-US" sz="2000" b="1" dirty="0"/>
          </a:p>
        </p:txBody>
      </p:sp>
      <p:sp>
        <p:nvSpPr>
          <p:cNvPr id="5" name="文本框 4">
            <a:extLst>
              <a:ext uri="{FF2B5EF4-FFF2-40B4-BE49-F238E27FC236}">
                <a16:creationId xmlns:a16="http://schemas.microsoft.com/office/drawing/2014/main" id="{C245C8FB-31E9-0B71-DF1D-791B33672184}"/>
              </a:ext>
            </a:extLst>
          </p:cNvPr>
          <p:cNvSpPr txBox="1"/>
          <p:nvPr/>
        </p:nvSpPr>
        <p:spPr>
          <a:xfrm>
            <a:off x="3339545" y="6428321"/>
            <a:ext cx="508883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top ten most abundant bacterial sub-phylum</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730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989AB-8F96-EF73-0D0A-1932BB049450}"/>
            </a:ext>
          </a:extLst>
        </p:cNvPr>
        <p:cNvGrpSpPr/>
        <p:nvPr/>
      </p:nvGrpSpPr>
      <p:grpSpPr>
        <a:xfrm>
          <a:off x="0" y="0"/>
          <a:ext cx="0" cy="0"/>
          <a:chOff x="0" y="0"/>
          <a:chExt cx="0" cy="0"/>
        </a:xfrm>
      </p:grpSpPr>
      <p:pic>
        <p:nvPicPr>
          <p:cNvPr id="3" name="图片 2" descr="图片包含 游戏机, 工具, 文具, 铅笔&#10;&#10;描述已自动生成">
            <a:extLst>
              <a:ext uri="{FF2B5EF4-FFF2-40B4-BE49-F238E27FC236}">
                <a16:creationId xmlns:a16="http://schemas.microsoft.com/office/drawing/2014/main" id="{47554402-681A-B761-0FF3-EC158B43B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47" y="1331842"/>
            <a:ext cx="11837864" cy="4234072"/>
          </a:xfrm>
          <a:prstGeom prst="rect">
            <a:avLst/>
          </a:prstGeom>
        </p:spPr>
      </p:pic>
      <p:sp>
        <p:nvSpPr>
          <p:cNvPr id="4" name="文本框 3">
            <a:extLst>
              <a:ext uri="{FF2B5EF4-FFF2-40B4-BE49-F238E27FC236}">
                <a16:creationId xmlns:a16="http://schemas.microsoft.com/office/drawing/2014/main" id="{3957EAE4-D28D-976C-22DE-5E4A7083ADFB}"/>
              </a:ext>
            </a:extLst>
          </p:cNvPr>
          <p:cNvSpPr txBox="1"/>
          <p:nvPr/>
        </p:nvSpPr>
        <p:spPr>
          <a:xfrm>
            <a:off x="3200393" y="793550"/>
            <a:ext cx="4840360" cy="369332"/>
          </a:xfrm>
          <a:prstGeom prst="rect">
            <a:avLst/>
          </a:prstGeom>
          <a:noFill/>
        </p:spPr>
        <p:txBody>
          <a:bodyPr wrap="square" rtlCol="0">
            <a:spAutoFit/>
          </a:bodyPr>
          <a:lstStyle/>
          <a:p>
            <a:r>
              <a:rPr lang="en-US" altLang="zh-CN" dirty="0"/>
              <a:t>The top 20 most abundant bacterial species</a:t>
            </a:r>
            <a:endParaRPr lang="zh-CN" altLang="en-US" dirty="0"/>
          </a:p>
        </p:txBody>
      </p:sp>
    </p:spTree>
    <p:extLst>
      <p:ext uri="{BB962C8B-B14F-4D97-AF65-F5344CB8AC3E}">
        <p14:creationId xmlns:p14="http://schemas.microsoft.com/office/powerpoint/2010/main" val="674455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1B20F-A549-7AE0-E645-30D6DB29AA6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0521300-DD0B-F143-6AA3-6B765FD6F997}"/>
              </a:ext>
            </a:extLst>
          </p:cNvPr>
          <p:cNvSpPr txBox="1"/>
          <p:nvPr/>
        </p:nvSpPr>
        <p:spPr>
          <a:xfrm>
            <a:off x="1392116" y="284453"/>
            <a:ext cx="9407768" cy="707886"/>
          </a:xfrm>
          <a:prstGeom prst="rect">
            <a:avLst/>
          </a:prstGeom>
          <a:noFill/>
        </p:spPr>
        <p:txBody>
          <a:bodyPr wrap="square" rtlCol="0">
            <a:spAutoFit/>
          </a:bodyPr>
          <a:lstStyle/>
          <a:p>
            <a:r>
              <a:rPr lang="en-US" altLang="zh-CN" sz="2000" b="1" dirty="0"/>
              <a:t>4. Relationships between community functional composition and selected environmental parameters</a:t>
            </a:r>
            <a:endParaRPr lang="zh-CN" altLang="en-US" sz="2000" b="1" dirty="0"/>
          </a:p>
        </p:txBody>
      </p:sp>
      <p:pic>
        <p:nvPicPr>
          <p:cNvPr id="4" name="图片 3" descr="图表, 散点图&#10;&#10;描述已自动生成">
            <a:extLst>
              <a:ext uri="{FF2B5EF4-FFF2-40B4-BE49-F238E27FC236}">
                <a16:creationId xmlns:a16="http://schemas.microsoft.com/office/drawing/2014/main" id="{882F1FCE-647C-E9F7-F34E-D7B1D0FEC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65" y="1400850"/>
            <a:ext cx="9407768" cy="4375359"/>
          </a:xfrm>
          <a:prstGeom prst="rect">
            <a:avLst/>
          </a:prstGeom>
        </p:spPr>
      </p:pic>
      <p:sp>
        <p:nvSpPr>
          <p:cNvPr id="5" name="文本框 4">
            <a:extLst>
              <a:ext uri="{FF2B5EF4-FFF2-40B4-BE49-F238E27FC236}">
                <a16:creationId xmlns:a16="http://schemas.microsoft.com/office/drawing/2014/main" id="{36A7B201-7D22-9A75-3A0B-4B5D9B6A51BA}"/>
              </a:ext>
            </a:extLst>
          </p:cNvPr>
          <p:cNvSpPr txBox="1"/>
          <p:nvPr/>
        </p:nvSpPr>
        <p:spPr>
          <a:xfrm>
            <a:off x="2645943" y="6000054"/>
            <a:ext cx="607281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Distance-based RDA and the importance of selected parameters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57498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TotalTime>
  <Words>689</Words>
  <Application>Microsoft Macintosh PowerPoint</Application>
  <PresentationFormat>宽屏</PresentationFormat>
  <Paragraphs>48</Paragraphs>
  <Slides>13</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等线</vt:lpstr>
      <vt:lpstr>等线 Light</vt:lpstr>
      <vt:lpstr>NotoSansSC</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 Jipeng</dc:creator>
  <cp:lastModifiedBy>Microsoft Office User</cp:lastModifiedBy>
  <cp:revision>10</cp:revision>
  <dcterms:created xsi:type="dcterms:W3CDTF">2024-03-04T15:40:39Z</dcterms:created>
  <dcterms:modified xsi:type="dcterms:W3CDTF">2024-03-04T17:55:20Z</dcterms:modified>
</cp:coreProperties>
</file>